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Muli"/>
      <p:regular r:id="rId35"/>
      <p:bold r:id="rId36"/>
      <p:italic r:id="rId37"/>
      <p:boldItalic r:id="rId38"/>
    </p:embeddedFont>
    <p:embeddedFont>
      <p:font typeface="Nixie One"/>
      <p:regular r:id="rId39"/>
    </p:embeddedFont>
    <p:embeddedFont>
      <p:font typeface="Helvetica Neue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20" Type="http://schemas.openxmlformats.org/officeDocument/2006/relationships/slide" Target="slides/slide16.xml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HelveticaNeue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uli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Muli-italic.fntdata"/><Relationship Id="rId14" Type="http://schemas.openxmlformats.org/officeDocument/2006/relationships/slide" Target="slides/slide10.xml"/><Relationship Id="rId36" Type="http://schemas.openxmlformats.org/officeDocument/2006/relationships/font" Target="fonts/Muli-bold.fntdata"/><Relationship Id="rId17" Type="http://schemas.openxmlformats.org/officeDocument/2006/relationships/slide" Target="slides/slide13.xml"/><Relationship Id="rId39" Type="http://schemas.openxmlformats.org/officeDocument/2006/relationships/font" Target="fonts/NixieOne-regular.fntdata"/><Relationship Id="rId16" Type="http://schemas.openxmlformats.org/officeDocument/2006/relationships/slide" Target="slides/slide12.xml"/><Relationship Id="rId38" Type="http://schemas.openxmlformats.org/officeDocument/2006/relationships/font" Target="fonts/Muli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 rot="10800000">
            <a:off x="3919993" y="3977033"/>
            <a:ext cx="1303500" cy="11283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Shape 1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flipH="1" rot="10800000">
            <a:off x="-94969" y="303826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 rot="5400000">
            <a:off x="559400" y="1538825"/>
            <a:ext cx="1788000" cy="20646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Shape 52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Shape 56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7" name="Shape 57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393600" y="334662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Shape 60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1" name="Shape 6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Shape 69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0" name="Shape 70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019338" y="416705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0" name="Shape 8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Shape 86"/>
          <p:cNvSpPr/>
          <p:nvPr/>
        </p:nvSpPr>
        <p:spPr>
          <a:xfrm>
            <a:off x="47199" y="4430470"/>
            <a:ext cx="505231" cy="459562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 rot="10800000">
            <a:off x="-94969" y="619169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Shape 89"/>
          <p:cNvSpPr/>
          <p:nvPr/>
        </p:nvSpPr>
        <p:spPr>
          <a:xfrm rot="5400000">
            <a:off x="499599" y="1905237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91" name="Shape 91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6" name="Shape 96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Shape 98"/>
          <p:cNvSpPr/>
          <p:nvPr/>
        </p:nvSpPr>
        <p:spPr>
          <a:xfrm>
            <a:off x="203100" y="30227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0" name="Shape 10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09" name="Shape 109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Shape 113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828838" y="38432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19" name="Shape 119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>
            <a:off x="144926" y="4214500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32" name="Shape 132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Shape 173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Shape 17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78" name="Shape 178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Shape 180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Shape 181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2" name="Shape 182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1" name="Shape 191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Shape 195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Shape 200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1" name="Shape 201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Shape 212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Shape 213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Shape 214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Shape 21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19" name="Shape 219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Shape 221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Shape 222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3" name="Shape 223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2" name="Shape 232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Shape 238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0" name="Shape 240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Shape 244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45" name="Shape 245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Shape 247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Shape 24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49" name="Shape 249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58" name="Shape 258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Shape 262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Shape 26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68" name="Shape 268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Shape 274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 flipH="1" rot="10800000">
            <a:off x="7663675" y="3684808"/>
            <a:ext cx="1034700" cy="8958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Shape 277"/>
          <p:cNvSpPr/>
          <p:nvPr/>
        </p:nvSpPr>
        <p:spPr>
          <a:xfrm rot="5400000">
            <a:off x="499599" y="157100"/>
            <a:ext cx="1146000" cy="1323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79" name="Shape 27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Shape 283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84" name="Shape 284"/>
            <p:cNvSpPr/>
            <p:nvPr/>
          </p:nvSpPr>
          <p:spPr>
            <a:xfrm>
              <a:off x="5975075" y="2474650"/>
              <a:ext cx="98325" cy="220450"/>
            </a:xfrm>
            <a:custGeom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088025" y="2327500"/>
              <a:ext cx="307150" cy="388350"/>
            </a:xfrm>
            <a:custGeom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Shape 286"/>
          <p:cNvSpPr/>
          <p:nvPr/>
        </p:nvSpPr>
        <p:spPr>
          <a:xfrm>
            <a:off x="203100" y="1270177"/>
            <a:ext cx="166061" cy="287704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Shape 28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88" name="Shape 28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97" name="Shape 297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Shape 301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8772688" y="4461808"/>
            <a:ext cx="248073" cy="248058"/>
          </a:xfrm>
          <a:custGeom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Shape 30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07" name="Shape 307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Shape 313"/>
          <p:cNvSpPr/>
          <p:nvPr/>
        </p:nvSpPr>
        <p:spPr>
          <a:xfrm>
            <a:off x="8081326" y="3153875"/>
            <a:ext cx="299952" cy="272838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flipH="1" rot="10800000">
            <a:off x="8218352" y="4121459"/>
            <a:ext cx="685200" cy="593400"/>
          </a:xfrm>
          <a:custGeom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micropython.org/webrepl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witter.com/elasticninja" TargetMode="External"/><Relationship Id="rId4" Type="http://schemas.openxmlformats.org/officeDocument/2006/relationships/hyperlink" Target="https://twitter.com/elasticninja" TargetMode="External"/><Relationship Id="rId5" Type="http://schemas.openxmlformats.org/officeDocument/2006/relationships/hyperlink" Target="https://twitter.com/AndrewMohawk" TargetMode="External"/><Relationship Id="rId6" Type="http://schemas.openxmlformats.org/officeDocument/2006/relationships/hyperlink" Target="https://twitter.com/AndrewMohawk" TargetMode="External"/><Relationship Id="rId7" Type="http://schemas.openxmlformats.org/officeDocument/2006/relationships/hyperlink" Target="https://robynfarah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hackernoon.com/deauthentication-attack-and-other-wifi-hacks-using-an-esp8266-module-14f9142b063d" TargetMode="External"/><Relationship Id="rId4" Type="http://schemas.openxmlformats.org/officeDocument/2006/relationships/hyperlink" Target="https://github.com/spacehuhn/esp8266_deauther" TargetMode="External"/><Relationship Id="rId5" Type="http://schemas.openxmlformats.org/officeDocument/2006/relationships/hyperlink" Target="https://www.hackster.io/rayburne/esp8266-mini-sniff-f6b93a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esp8266/Arduino/issues/3725" TargetMode="External"/><Relationship Id="rId4" Type="http://schemas.openxmlformats.org/officeDocument/2006/relationships/hyperlink" Target="https://github.com/nodemcu/nodemcu-firmware/issues/2138" TargetMode="External"/><Relationship Id="rId5" Type="http://schemas.openxmlformats.org/officeDocument/2006/relationships/hyperlink" Target="http://www.instructables.com/id/ESP8266-OTA-Tutorial-Over-the-Air-Update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sensepost/USaBUSe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en.wikipedia.org/wiki/ESP8266" TargetMode="External"/><Relationship Id="rId4" Type="http://schemas.openxmlformats.org/officeDocument/2006/relationships/hyperlink" Target="https://github.com/esp8266/Arduino/blob/master/doc/esp8266wifi/client-secure-examples.rst" TargetMode="External"/><Relationship Id="rId9" Type="http://schemas.openxmlformats.org/officeDocument/2006/relationships/hyperlink" Target="http://www.nodemcu.com/index_en.html" TargetMode="External"/><Relationship Id="rId5" Type="http://schemas.openxmlformats.org/officeDocument/2006/relationships/hyperlink" Target="https://opensource.com/article/17/3/mongoose-os-iot-development" TargetMode="External"/><Relationship Id="rId6" Type="http://schemas.openxmlformats.org/officeDocument/2006/relationships/hyperlink" Target="https://platformio.org/platforms/espressif8266" TargetMode="External"/><Relationship Id="rId7" Type="http://schemas.openxmlformats.org/officeDocument/2006/relationships/hyperlink" Target="https://mongoose-os.com/software.html" TargetMode="External"/><Relationship Id="rId8" Type="http://schemas.openxmlformats.org/officeDocument/2006/relationships/hyperlink" Target="http://docs.micropython.org/en/latest/pyboard/library/machine.Pin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esp8266/Arduino/blob/master/doc/esp8266wifi/client-secure-examples.rst" TargetMode="External"/><Relationship Id="rId4" Type="http://schemas.openxmlformats.org/officeDocument/2006/relationships/hyperlink" Target="http://www.techparva.com/index.php/2017/09/28/interfacing-mfrc522-rfid-card-esp8266/" TargetMode="External"/><Relationship Id="rId5" Type="http://schemas.openxmlformats.org/officeDocument/2006/relationships/hyperlink" Target="https://github.com/sensepost/USaBUS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H4X - Lets Hack!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764399" y="480277"/>
            <a:ext cx="204520" cy="354335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2439400" y="149650"/>
            <a:ext cx="4759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ESP8266 &amp; Arduino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50" y="1788325"/>
            <a:ext cx="7679351" cy="26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764399" y="480277"/>
            <a:ext cx="204520" cy="354335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/>
        </p:nvSpPr>
        <p:spPr>
          <a:xfrm>
            <a:off x="2439400" y="149650"/>
            <a:ext cx="4759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ESP8266 &amp; sensors/devices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325" y="774650"/>
            <a:ext cx="5872426" cy="39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/>
        </p:nvSpPr>
        <p:spPr>
          <a:xfrm>
            <a:off x="1969975" y="4738100"/>
            <a:ext cx="5872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https://www.adafruit.com/product/2680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the ESP8266</a:t>
            </a:r>
            <a:endParaRPr/>
          </a:p>
        </p:txBody>
      </p:sp>
      <p:sp>
        <p:nvSpPr>
          <p:cNvPr id="407" name="Shape 407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languages, toolchains, etc.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1732700" y="418000"/>
            <a:ext cx="6923700" cy="14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Languages/Frameworks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1393375" y="1741725"/>
            <a:ext cx="5817300" cy="29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Trusty old C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Micropython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Lua (NodeMCU)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Javascript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Mongoose OS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Espruino (Javascript)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Arduino (C++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ESP8266 BASIC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Etc etc etc</a:t>
            </a:r>
            <a:r>
              <a:rPr lang="en" sz="1800"/>
              <a:t>)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1732700" y="418000"/>
            <a:ext cx="6923700" cy="14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1393375" y="1299750"/>
            <a:ext cx="58173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Micropython: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WARNING: The port is experimental and many APIs are subject to change.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Supported features include: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/>
              <a:t>    REPL (Python prompt) over UART0.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/>
              <a:t>    Garbage collector, exceptions.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/>
              <a:t>    Unicode support.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/>
              <a:t>    Builtin modules: gc, array, collections, io, struct, sys, esp, network, many more.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/>
              <a:t>    Arbitrary-precision long integers and 30-bit precision floats.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/>
              <a:t>    WiFi support.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x="1732700" y="418000"/>
            <a:ext cx="6923700" cy="14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1469575" y="994950"/>
            <a:ext cx="58173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Features continued: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    Sockets using modlwip.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    GPIO and bit-banging I2C, SPI support.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    1-Wire and WS2812 (aka Neopixel) protocols support.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    Internal filesystem using the flash.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    WebREPL over WiFi from a browser (clients at https://github.com/micropython/webrepl).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    Modules for HTTP, MQTT, many other formats and protocols via https://github.com/micropython/micropython-lib 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Work-in-progress documentation is available at http://docs.micropython.org/en/latest/esp8266/ 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1732700" y="338500"/>
            <a:ext cx="6923700" cy="9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 - Docs</a:t>
            </a:r>
            <a:endParaRPr/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1806700" y="1230575"/>
            <a:ext cx="58173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https://docs.micropython.org/en/latest/esp8266/esp8266/tutorial/repl.html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https://micropython.org/webrepl/</a:t>
            </a:r>
            <a:r>
              <a:rPr lang="en" sz="1800"/>
              <a:t>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WIFI/IOT/Smart Devices</a:t>
            </a:r>
            <a:endParaRPr/>
          </a:p>
        </p:txBody>
      </p:sp>
      <p:sp>
        <p:nvSpPr>
          <p:cNvPr id="438" name="Shape 438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world!</a:t>
            </a:r>
            <a:endParaRPr/>
          </a:p>
        </p:txBody>
      </p:sp>
      <p:sp>
        <p:nvSpPr>
          <p:cNvPr id="439" name="Shape 439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 rot="-5400000">
            <a:off x="867325" y="468800"/>
            <a:ext cx="2691900" cy="31083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Shape 445"/>
          <p:cNvSpPr txBox="1"/>
          <p:nvPr>
            <p:ph idx="4294967295" type="ctrTitle"/>
          </p:nvPr>
        </p:nvSpPr>
        <p:spPr>
          <a:xfrm>
            <a:off x="3829050" y="1474800"/>
            <a:ext cx="4991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Make something smart</a:t>
            </a:r>
            <a:endParaRPr sz="6000"/>
          </a:p>
        </p:txBody>
      </p:sp>
      <p:grpSp>
        <p:nvGrpSpPr>
          <p:cNvPr id="446" name="Shape 446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447" name="Shape 447"/>
            <p:cNvSpPr/>
            <p:nvPr/>
          </p:nvSpPr>
          <p:spPr>
            <a:xfrm>
              <a:off x="6808525" y="3819150"/>
              <a:ext cx="211875" cy="211900"/>
            </a:xfrm>
            <a:custGeom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6654650" y="3665275"/>
              <a:ext cx="409100" cy="409125"/>
            </a:xfrm>
            <a:custGeom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Shape 449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450" name="Shape 450"/>
            <p:cNvSpPr/>
            <p:nvPr/>
          </p:nvSpPr>
          <p:spPr>
            <a:xfrm>
              <a:off x="570875" y="4322250"/>
              <a:ext cx="443300" cy="443325"/>
            </a:xfrm>
            <a:custGeom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581250" y="4634875"/>
              <a:ext cx="47050" cy="47050"/>
            </a:xfrm>
            <a:custGeom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Shape 454"/>
          <p:cNvSpPr/>
          <p:nvPr/>
        </p:nvSpPr>
        <p:spPr>
          <a:xfrm>
            <a:off x="2657037" y="2114501"/>
            <a:ext cx="260931" cy="249146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 rot="2327381">
            <a:off x="1220786" y="1598881"/>
            <a:ext cx="443468" cy="423388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 rot="2327012">
            <a:off x="2870273" y="1771645"/>
            <a:ext cx="183443" cy="175130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-114225" y="-1907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5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1732700" y="7450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Started!</a:t>
            </a:r>
            <a:endParaRPr/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1732700" y="13903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Adafruit</a:t>
            </a:r>
            <a:endParaRPr b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https://learn.adafruit.com/category/internet-of-things-iot</a:t>
            </a:r>
            <a:endParaRPr/>
          </a:p>
        </p:txBody>
      </p:sp>
      <p:sp>
        <p:nvSpPr>
          <p:cNvPr id="464" name="Shape 464"/>
          <p:cNvSpPr txBox="1"/>
          <p:nvPr>
            <p:ph idx="2" type="body"/>
          </p:nvPr>
        </p:nvSpPr>
        <p:spPr>
          <a:xfrm>
            <a:off x="4020972" y="13903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instructables</a:t>
            </a:r>
            <a:endParaRPr b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http://www.instructables.com/howto/esp8266/</a:t>
            </a:r>
            <a:endParaRPr/>
          </a:p>
        </p:txBody>
      </p:sp>
      <p:sp>
        <p:nvSpPr>
          <p:cNvPr id="465" name="Shape 465"/>
          <p:cNvSpPr txBox="1"/>
          <p:nvPr>
            <p:ph idx="3" type="body"/>
          </p:nvPr>
        </p:nvSpPr>
        <p:spPr>
          <a:xfrm>
            <a:off x="6309245" y="13903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Hackaday</a:t>
            </a:r>
            <a:endParaRPr b="1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https://hackaday.com/tag/esp8266/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 txBox="1"/>
          <p:nvPr>
            <p:ph idx="3" type="body"/>
          </p:nvPr>
        </p:nvSpPr>
        <p:spPr>
          <a:xfrm>
            <a:off x="1732695" y="26520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Aliexpress</a:t>
            </a:r>
            <a:endParaRPr b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https://www.aliexpress.com/wholesale?catId=0&amp;initiative_id=SB_20180406221016&amp;SearchText=esp8266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 txBox="1"/>
          <p:nvPr>
            <p:ph idx="2" type="body"/>
          </p:nvPr>
        </p:nvSpPr>
        <p:spPr>
          <a:xfrm>
            <a:off x="4132447" y="260985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Intro talk youtube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https://www.youtube.com/watch?v=srrf-25_Ytw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 txBox="1"/>
          <p:nvPr>
            <p:ph idx="2" type="body"/>
          </p:nvPr>
        </p:nvSpPr>
        <p:spPr>
          <a:xfrm>
            <a:off x="6329247" y="260985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Follow these geniuses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◇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￭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" sz="1050" u="sng">
                <a:solidFill>
                  <a:srgbClr val="657786"/>
                </a:solidFill>
                <a:highlight>
                  <a:srgbClr val="E6ECF0"/>
                </a:highlight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elasticninja</a:t>
            </a:r>
            <a:r>
              <a:rPr b="1" lang="en" sz="1050" u="sng">
                <a:solidFill>
                  <a:srgbClr val="657786"/>
                </a:solidFill>
                <a:highlight>
                  <a:srgbClr val="E6ECF0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￭"/>
            </a:pPr>
            <a:r>
              <a:rPr b="1" lang="en" sz="1050" u="sng">
                <a:solidFill>
                  <a:srgbClr val="657786"/>
                </a:solidFill>
                <a:highlight>
                  <a:srgbClr val="E6ECF0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@</a:t>
            </a:r>
            <a:r>
              <a:rPr lang="en" sz="1050" u="sng">
                <a:solidFill>
                  <a:srgbClr val="657786"/>
                </a:solidFill>
                <a:highlight>
                  <a:srgbClr val="E6ECF0"/>
                </a:highlight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AndrewMohawk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◇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https://robynfarah.com/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◇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https://www.facebook.com/groups/ArduinoCapeTown/about/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Microcontrollers (ESP8266)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2501725" y="86127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BSIDES CPT 2016 &amp; 2017</a:t>
            </a:r>
            <a:endParaRPr/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0" y="1811950"/>
            <a:ext cx="4043174" cy="31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475" y="1085050"/>
            <a:ext cx="4735649" cy="390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2501725" y="861275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Control Wifi + RFID</a:t>
            </a:r>
            <a:endParaRPr/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50" y="1694375"/>
            <a:ext cx="6633600" cy="32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487" name="Shape 487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Insecurity of Things</a:t>
            </a:r>
            <a:endParaRPr/>
          </a:p>
        </p:txBody>
      </p:sp>
      <p:sp>
        <p:nvSpPr>
          <p:cNvPr id="488" name="Shape 488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4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1732700" y="1027600"/>
            <a:ext cx="6923700" cy="14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Level device Access &amp; Wifi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1469575" y="1756950"/>
            <a:ext cx="58173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Deauth attacks: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https://hackernoon.com/deauthentication-attack-and-other-wifi-hacks-using-an-esp8266-module-14f9142b063d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https://github.com/spacehuhn/esp8266_deauther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Wifi Sniffing: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https://www.hackster.io/rayburne/esp8266-mini-sniff-f6b93a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1732700" y="-115400"/>
            <a:ext cx="6923700" cy="14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 KRACK</a:t>
            </a:r>
            <a:endParaRPr/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1469575" y="1756950"/>
            <a:ext cx="58173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Fixing Krack: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https://github.com/esp8266/Arduino/issues/3725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https://github.com/nodemcu/nodemcu-firmware/issues/2138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/>
              <a:t>Smoking out KRACK in remote places: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http://www.instructables.com/id/ESP8266-OTA-Tutorial-Over-the-Air-Update/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1732700" y="-115400"/>
            <a:ext cx="6923700" cy="14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SensePost badUSB</a:t>
            </a:r>
            <a:endParaRPr/>
          </a:p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1469575" y="1756950"/>
            <a:ext cx="5817300" cy="3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https://github.com/sensepost/USaBUSe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07" name="Shape 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75" y="2401875"/>
            <a:ext cx="6923701" cy="266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125" y="3179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475" y="152400"/>
            <a:ext cx="65630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450" y="1092500"/>
            <a:ext cx="7120150" cy="38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/>
          <p:nvPr/>
        </p:nvSpPr>
        <p:spPr>
          <a:xfrm>
            <a:off x="2035325" y="3472025"/>
            <a:ext cx="1496700" cy="1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 rot="-5400000">
            <a:off x="1053600" y="533300"/>
            <a:ext cx="1855800" cy="21429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Shape 525"/>
          <p:cNvSpPr txBox="1"/>
          <p:nvPr>
            <p:ph idx="4294967295" type="ctrTitle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526" name="Shape 526"/>
          <p:cNvSpPr txBox="1"/>
          <p:nvPr>
            <p:ph idx="4294967295" type="body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</a:t>
            </a:r>
            <a:endParaRPr/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@owasp_cpt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christo&lt;at&gt;christogoosen.co.za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christo.goosen&lt;at&gt;takectrl.co.za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christo.goosen&lt;at&gt;owasp.org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◇"/>
            </a:pPr>
            <a:r>
              <a:rPr lang="en"/>
              <a:t>github.com/c-goosen</a:t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1591719" y="1212580"/>
            <a:ext cx="779561" cy="779561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/>
        </p:nvSpPr>
        <p:spPr>
          <a:xfrm>
            <a:off x="1496575" y="761875"/>
            <a:ext cx="65100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ESP8266: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https://en.wikipedia.org/wiki/ESP8266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https://github.com/esp8266/Arduino/blob/master/doc/esp8266wifi/client-secure-examples.rst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IOT </a:t>
            </a: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Development</a:t>
            </a: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https://opensource.com/article/17/3/mongoose-os-iot-development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6"/>
              </a:rPr>
              <a:t>https://platformio.org/platforms/espressif8266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7"/>
              </a:rPr>
              <a:t>https://mongoose-os.com/software.html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https://mongoose-os.com/docs/reference/api.html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Programming </a:t>
            </a: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Languages</a:t>
            </a: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Micropython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</a:pPr>
            <a:r>
              <a:rPr b="1" lang="en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8"/>
              </a:rPr>
              <a:t>http://docs.micropython.org/en/latest/pyboard/library/machine.Pin.html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NodeMCU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</a:pPr>
            <a:r>
              <a:rPr b="1" lang="en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9"/>
              </a:rPr>
              <a:t>http://www.nodemcu.com/index_en.html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Arduino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https://github.com/esp8266/Arduino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3" name="Shape 533"/>
          <p:cNvSpPr txBox="1"/>
          <p:nvPr/>
        </p:nvSpPr>
        <p:spPr>
          <a:xfrm>
            <a:off x="2229875" y="238075"/>
            <a:ext cx="44748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Sources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4294967295" type="ctrTitle"/>
          </p:nvPr>
        </p:nvSpPr>
        <p:spPr>
          <a:xfrm>
            <a:off x="3152775" y="1354750"/>
            <a:ext cx="5063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whoami</a:t>
            </a:r>
            <a:endParaRPr sz="9000"/>
          </a:p>
        </p:txBody>
      </p:sp>
      <p:sp>
        <p:nvSpPr>
          <p:cNvPr id="340" name="Shape 340"/>
          <p:cNvSpPr txBox="1"/>
          <p:nvPr>
            <p:ph idx="4294967295" type="body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Christo Goosen</a:t>
            </a:r>
            <a:endParaRPr b="1" sz="36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12960" l="9917" r="9909" t="14915"/>
          <a:stretch/>
        </p:blipFill>
        <p:spPr>
          <a:xfrm>
            <a:off x="951000" y="677875"/>
            <a:ext cx="1883100" cy="16938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 rot="-5400000">
            <a:off x="1053600" y="533300"/>
            <a:ext cx="1855800" cy="2142900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1591719" y="1212580"/>
            <a:ext cx="779561" cy="779561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/>
        </p:nvSpPr>
        <p:spPr>
          <a:xfrm>
            <a:off x="1496575" y="990475"/>
            <a:ext cx="65100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Projects, libraries and examples: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https://github.com/esp8266/Arduino/blob/master/doc/esp8266wifi/client-secure-examples.rst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http://www.techparva.com/index.php/2017/09/28/interfacing-mfrc522-rfid-card-esp8266/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b="1" lang="en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https://github.com/sensepost/USaBUSe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t/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2229875" y="314275"/>
            <a:ext cx="44748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Sources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1732700" y="973600"/>
            <a:ext cx="69540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Whoami | grep disclaimer</a:t>
            </a:r>
            <a:endParaRPr/>
          </a:p>
        </p:txBody>
      </p:sp>
      <p:sp>
        <p:nvSpPr>
          <p:cNvPr id="349" name="Shape 349"/>
          <p:cNvSpPr txBox="1"/>
          <p:nvPr/>
        </p:nvSpPr>
        <p:spPr>
          <a:xfrm>
            <a:off x="1732700" y="1744525"/>
            <a:ext cx="61392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I am not a engineer or a embedded/microcontroller expert. I tinker with devices and tech for fun and share what I have learnt through talks. Correct me if I am wrong and ask questions whenever you feel like you are unsure…..</a:t>
            </a:r>
            <a:endParaRPr sz="24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2647100" y="440200"/>
            <a:ext cx="57921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Whoami | grep details</a:t>
            </a:r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1530525" y="906325"/>
            <a:ext cx="34590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ME</a:t>
            </a:r>
            <a:endParaRPr sz="18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Chief Technology Officer at CTRL Technologies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Studying: MSC Information Security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Ctrl Tech: Insurance Tech Company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Website: takectrl.co.za</a:t>
            </a:r>
            <a:endParaRPr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Previous: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Python Dev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DevOPS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Dev/QA in systems performance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5457598" y="906325"/>
            <a:ext cx="36102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OWASP Cape Town</a:t>
            </a:r>
            <a:endParaRPr sz="180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Open Web Application Security Project.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Non profit for advancing security in web applications and other.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Regular Meetups, all welcome !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https://www.owasp.org/index.php/Cape_Town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lang="en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http://www.meetup.com/OWASP-Cape-Town-Chapter-Meetup/</a:t>
            </a:r>
            <a:endParaRPr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ESP8266</a:t>
            </a:r>
            <a:endParaRPr/>
          </a:p>
        </p:txBody>
      </p:sp>
      <p:sp>
        <p:nvSpPr>
          <p:cNvPr id="362" name="Shape 362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</a:t>
            </a:r>
            <a:r>
              <a:rPr lang="en"/>
              <a:t> start with the ESP8266</a:t>
            </a:r>
            <a:endParaRPr/>
          </a:p>
        </p:txBody>
      </p:sp>
      <p:sp>
        <p:nvSpPr>
          <p:cNvPr id="363" name="Shape 363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194" y="3302669"/>
            <a:ext cx="3098706" cy="16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150" y="-79920"/>
            <a:ext cx="2869750" cy="33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ctrTitle"/>
          </p:nvPr>
        </p:nvSpPr>
        <p:spPr>
          <a:xfrm>
            <a:off x="1752600" y="-231625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ESP8266</a:t>
            </a:r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2334650" y="928175"/>
            <a:ext cx="6704400" cy="4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68580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32-bit RISC CPU: Tensilica Xtensa LX106 running at 80 MHz*</a:t>
            </a:r>
            <a:endParaRPr sz="1600">
              <a:solidFill>
                <a:srgbClr val="FFFFFF"/>
              </a:solidFill>
            </a:endParaRPr>
          </a:p>
          <a:p>
            <a:pPr indent="-330200" lvl="0" marL="685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64 KiB of instruction RAM, 96 KiB of data RAM</a:t>
            </a:r>
            <a:endParaRPr sz="1600">
              <a:solidFill>
                <a:srgbClr val="FFFFFF"/>
              </a:solidFill>
            </a:endParaRPr>
          </a:p>
          <a:p>
            <a:pPr indent="-330200" lvl="0" marL="685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External QSPI flash - 512 KiB to 4 MiB* (up to 16 MiB is supported)</a:t>
            </a:r>
            <a:endParaRPr sz="1600">
              <a:solidFill>
                <a:srgbClr val="FFFFFF"/>
              </a:solidFill>
            </a:endParaRPr>
          </a:p>
          <a:p>
            <a:pPr indent="-330200" lvl="0" marL="685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IEEE 802.11 b/g/n Wi-Fi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Integrated TR switch, balun, LNA, power amplifier and matching network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WEP or WPA/WPA2 authentication, or open networks</a:t>
            </a:r>
            <a:endParaRPr sz="1600">
              <a:solidFill>
                <a:srgbClr val="FFFFFF"/>
              </a:solidFill>
            </a:endParaRPr>
          </a:p>
          <a:p>
            <a:pPr indent="-330200" lvl="0" marL="685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16 GPIO pins</a:t>
            </a:r>
            <a:endParaRPr sz="1600">
              <a:solidFill>
                <a:srgbClr val="FFFFFF"/>
              </a:solidFill>
            </a:endParaRPr>
          </a:p>
          <a:p>
            <a:pPr indent="-330200" lvl="0" marL="685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SPI, I²C,</a:t>
            </a:r>
            <a:endParaRPr sz="1600">
              <a:solidFill>
                <a:srgbClr val="FFFFFF"/>
              </a:solidFill>
            </a:endParaRPr>
          </a:p>
          <a:p>
            <a:pPr indent="-330200" lvl="0" marL="685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I²S interfaces with DMA (sharing pins with GPIO)</a:t>
            </a:r>
            <a:endParaRPr sz="1600">
              <a:solidFill>
                <a:srgbClr val="FFFFFF"/>
              </a:solidFill>
            </a:endParaRPr>
          </a:p>
          <a:p>
            <a:pPr indent="-330200" lvl="0" marL="685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UART on dedicated pins, plus a transmit-only UART can be enabled on GPIO2</a:t>
            </a:r>
            <a:endParaRPr sz="1600">
              <a:solidFill>
                <a:srgbClr val="FFFFFF"/>
              </a:solidFill>
            </a:endParaRPr>
          </a:p>
          <a:p>
            <a:pPr indent="-330200" lvl="0" marL="685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1 10-bit ADC</a:t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764399" y="480277"/>
            <a:ext cx="204520" cy="354335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439400" y="149650"/>
            <a:ext cx="4759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ESP8266 Internals (ESP-12)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400" y="987000"/>
            <a:ext cx="635765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764399" y="480277"/>
            <a:ext cx="204520" cy="354335"/>
          </a:xfrm>
          <a:custGeom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750" y="673450"/>
            <a:ext cx="7830200" cy="43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2439400" y="149650"/>
            <a:ext cx="4759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ESP8266 Internals (ESP-12)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